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79" r:id="rId3"/>
    <p:sldId id="278" r:id="rId4"/>
    <p:sldId id="269" r:id="rId5"/>
    <p:sldId id="273" r:id="rId6"/>
    <p:sldId id="275" r:id="rId7"/>
    <p:sldId id="272" r:id="rId8"/>
    <p:sldId id="274" r:id="rId9"/>
    <p:sldId id="270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57F75-8B9C-4991-9A52-5E96B9629CC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14201-4B83-4C91-A9C0-679882C9CEB8}">
      <dgm:prSet phldrT="[Текст]" custT="1"/>
      <dgm:spPr/>
      <dgm:t>
        <a:bodyPr/>
        <a:lstStyle/>
        <a:p>
          <a:r>
            <a:rPr lang="kk-KZ" sz="2000" b="1" i="1" u="sng" dirty="0" smtClean="0"/>
            <a:t>Тәлімгерлік</a:t>
          </a:r>
          <a:endParaRPr lang="ru-RU" sz="2000" b="1" i="1" u="sng" dirty="0"/>
        </a:p>
      </dgm:t>
    </dgm:pt>
    <dgm:pt modelId="{0564B1A5-D60A-4EB9-9BF8-548DF31AAD51}" type="parTrans" cxnId="{E1CA4A28-C2BC-47D4-A5D9-2178CC995E69}">
      <dgm:prSet/>
      <dgm:spPr/>
      <dgm:t>
        <a:bodyPr/>
        <a:lstStyle/>
        <a:p>
          <a:endParaRPr lang="ru-RU"/>
        </a:p>
      </dgm:t>
    </dgm:pt>
    <dgm:pt modelId="{75870C4F-F2BD-4B48-9226-12AF0B8FE503}" type="sibTrans" cxnId="{E1CA4A28-C2BC-47D4-A5D9-2178CC995E69}">
      <dgm:prSet/>
      <dgm:spPr/>
      <dgm:t>
        <a:bodyPr/>
        <a:lstStyle/>
        <a:p>
          <a:endParaRPr lang="ru-RU"/>
        </a:p>
      </dgm:t>
    </dgm:pt>
    <dgm:pt modelId="{B0B58D01-52A9-486E-885E-AF297EF54504}">
      <dgm:prSet phldrT="[Текст]"/>
      <dgm:spPr/>
      <dgm:t>
        <a:bodyPr/>
        <a:lstStyle/>
        <a:p>
          <a:r>
            <a:rPr lang="kk-KZ" dirty="0" smtClean="0"/>
            <a:t>Кәсіби әңгіме</a:t>
          </a:r>
          <a:endParaRPr lang="ru-RU" dirty="0"/>
        </a:p>
      </dgm:t>
    </dgm:pt>
    <dgm:pt modelId="{5772883D-EA2B-4900-B75A-B1879D443012}" type="parTrans" cxnId="{F03E65D8-0CDA-4DAB-9614-15F15B7BA795}">
      <dgm:prSet/>
      <dgm:spPr/>
      <dgm:t>
        <a:bodyPr/>
        <a:lstStyle/>
        <a:p>
          <a:endParaRPr lang="ru-RU"/>
        </a:p>
      </dgm:t>
    </dgm:pt>
    <dgm:pt modelId="{9362C5D7-3368-4721-8396-9E99180EE80D}" type="sibTrans" cxnId="{F03E65D8-0CDA-4DAB-9614-15F15B7BA795}">
      <dgm:prSet/>
      <dgm:spPr/>
      <dgm:t>
        <a:bodyPr/>
        <a:lstStyle/>
        <a:p>
          <a:endParaRPr lang="ru-RU"/>
        </a:p>
      </dgm:t>
    </dgm:pt>
    <dgm:pt modelId="{15DB22BF-9B78-47A9-B758-A402062EAD3D}">
      <dgm:prSet phldrT="[Текст]"/>
      <dgm:spPr/>
      <dgm:t>
        <a:bodyPr/>
        <a:lstStyle/>
        <a:p>
          <a:r>
            <a:rPr lang="kk-KZ" b="1" dirty="0" smtClean="0"/>
            <a:t>Жұмыс бағдарламаларын,сабақ жоспарларын жасау </a:t>
          </a:r>
          <a:endParaRPr lang="ru-RU" dirty="0" smtClean="0"/>
        </a:p>
        <a:p>
          <a:r>
            <a:rPr lang="kk-KZ" b="1" dirty="0" smtClean="0"/>
            <a:t>және </a:t>
          </a:r>
          <a:endParaRPr lang="ru-RU" dirty="0" smtClean="0"/>
        </a:p>
        <a:p>
          <a:r>
            <a:rPr lang="kk-KZ" b="1" dirty="0" smtClean="0"/>
            <a:t>іске асыру бойынша көмек беру</a:t>
          </a:r>
          <a:endParaRPr lang="ru-RU" dirty="0"/>
        </a:p>
      </dgm:t>
    </dgm:pt>
    <dgm:pt modelId="{ED95085E-0E20-47B0-AE72-7F414AFE7BD9}" type="parTrans" cxnId="{E30ADDB5-EA60-410A-8C6F-C69443DA4B2A}">
      <dgm:prSet/>
      <dgm:spPr/>
      <dgm:t>
        <a:bodyPr/>
        <a:lstStyle/>
        <a:p>
          <a:endParaRPr lang="ru-RU"/>
        </a:p>
      </dgm:t>
    </dgm:pt>
    <dgm:pt modelId="{F9C248A3-84EC-4857-9D21-2092273FC549}" type="sibTrans" cxnId="{E30ADDB5-EA60-410A-8C6F-C69443DA4B2A}">
      <dgm:prSet/>
      <dgm:spPr/>
      <dgm:t>
        <a:bodyPr/>
        <a:lstStyle/>
        <a:p>
          <a:endParaRPr lang="ru-RU"/>
        </a:p>
      </dgm:t>
    </dgm:pt>
    <dgm:pt modelId="{D1DE31EF-DBB1-4660-9D00-79D4694C02CC}">
      <dgm:prSet/>
      <dgm:spPr/>
      <dgm:t>
        <a:bodyPr/>
        <a:lstStyle/>
        <a:p>
          <a:r>
            <a:rPr lang="kk-KZ" b="1" dirty="0" smtClean="0"/>
            <a:t>нормативтік-құқықтық құжаттармен жұмыс</a:t>
          </a:r>
          <a:endParaRPr lang="ru-RU" dirty="0"/>
        </a:p>
      </dgm:t>
    </dgm:pt>
    <dgm:pt modelId="{01F604BF-3EB3-4FC6-B310-727029BC73A2}" type="parTrans" cxnId="{568BE52B-5146-4ABF-8618-EF06E0846321}">
      <dgm:prSet/>
      <dgm:spPr/>
      <dgm:t>
        <a:bodyPr/>
        <a:lstStyle/>
        <a:p>
          <a:endParaRPr lang="ru-RU"/>
        </a:p>
      </dgm:t>
    </dgm:pt>
    <dgm:pt modelId="{52447C48-6C5F-41A5-9774-FAD7E36B951B}" type="sibTrans" cxnId="{568BE52B-5146-4ABF-8618-EF06E0846321}">
      <dgm:prSet/>
      <dgm:spPr/>
      <dgm:t>
        <a:bodyPr/>
        <a:lstStyle/>
        <a:p>
          <a:endParaRPr lang="ru-RU"/>
        </a:p>
      </dgm:t>
    </dgm:pt>
    <dgm:pt modelId="{A1216DE3-B915-4FA4-826F-B2FE6DB8C36F}">
      <dgm:prSet/>
      <dgm:spPr/>
      <dgm:t>
        <a:bodyPr/>
        <a:lstStyle/>
        <a:p>
          <a:r>
            <a:rPr lang="kk-KZ" b="1" dirty="0" smtClean="0"/>
            <a:t>Мектеп құжаттамасымен жұмыс</a:t>
          </a:r>
          <a:endParaRPr lang="ru-RU" dirty="0"/>
        </a:p>
      </dgm:t>
    </dgm:pt>
    <dgm:pt modelId="{DEAC04EA-6A8C-421B-AEC8-C24CCE37FB0B}" type="parTrans" cxnId="{04C584EC-F76B-48FF-9333-64F2366CC4C7}">
      <dgm:prSet/>
      <dgm:spPr/>
      <dgm:t>
        <a:bodyPr/>
        <a:lstStyle/>
        <a:p>
          <a:endParaRPr lang="ru-RU"/>
        </a:p>
      </dgm:t>
    </dgm:pt>
    <dgm:pt modelId="{19DCDD19-7368-4BE9-8619-72650F34C462}" type="sibTrans" cxnId="{04C584EC-F76B-48FF-9333-64F2366CC4C7}">
      <dgm:prSet/>
      <dgm:spPr/>
      <dgm:t>
        <a:bodyPr/>
        <a:lstStyle/>
        <a:p>
          <a:endParaRPr lang="ru-RU"/>
        </a:p>
      </dgm:t>
    </dgm:pt>
    <dgm:pt modelId="{0241E581-18F5-4363-980A-03DEDB7F9E92}">
      <dgm:prSet/>
      <dgm:spPr/>
      <dgm:t>
        <a:bodyPr/>
        <a:lstStyle/>
        <a:p>
          <a:r>
            <a:rPr lang="kk-KZ" b="1" dirty="0" smtClean="0"/>
            <a:t>Сабақты ұйымдастыруға көмек</a:t>
          </a:r>
          <a:endParaRPr lang="ru-RU" dirty="0"/>
        </a:p>
      </dgm:t>
    </dgm:pt>
    <dgm:pt modelId="{2FD5356A-905A-44FB-AE28-DF64B8C7BDE1}" type="parTrans" cxnId="{9DD21832-F254-43D6-B580-737ADA1CE7AC}">
      <dgm:prSet/>
      <dgm:spPr/>
      <dgm:t>
        <a:bodyPr/>
        <a:lstStyle/>
        <a:p>
          <a:endParaRPr lang="ru-RU"/>
        </a:p>
      </dgm:t>
    </dgm:pt>
    <dgm:pt modelId="{FB4FBFE0-D163-4D4A-8AB9-788E1D5B4D1B}" type="sibTrans" cxnId="{9DD21832-F254-43D6-B580-737ADA1CE7AC}">
      <dgm:prSet/>
      <dgm:spPr/>
      <dgm:t>
        <a:bodyPr/>
        <a:lstStyle/>
        <a:p>
          <a:endParaRPr lang="ru-RU"/>
        </a:p>
      </dgm:t>
    </dgm:pt>
    <dgm:pt modelId="{E61AD6F4-B73A-445B-95D3-C8D94E1DFC16}">
      <dgm:prSet/>
      <dgm:spPr/>
      <dgm:t>
        <a:bodyPr/>
        <a:lstStyle/>
        <a:p>
          <a:r>
            <a:rPr lang="kk-KZ" b="1" dirty="0" smtClean="0"/>
            <a:t>Өзара сабаққа қатысу</a:t>
          </a:r>
          <a:endParaRPr lang="ru-RU" dirty="0"/>
        </a:p>
      </dgm:t>
    </dgm:pt>
    <dgm:pt modelId="{69D23271-0A8A-4F19-A889-FDC71EACCCA7}" type="parTrans" cxnId="{BFAB854C-67D1-4B9B-AE30-375D180565A5}">
      <dgm:prSet/>
      <dgm:spPr/>
      <dgm:t>
        <a:bodyPr/>
        <a:lstStyle/>
        <a:p>
          <a:endParaRPr lang="ru-RU"/>
        </a:p>
      </dgm:t>
    </dgm:pt>
    <dgm:pt modelId="{73FB86E8-6F47-401F-9BEB-B698A8A0DC42}" type="sibTrans" cxnId="{BFAB854C-67D1-4B9B-AE30-375D180565A5}">
      <dgm:prSet/>
      <dgm:spPr/>
      <dgm:t>
        <a:bodyPr/>
        <a:lstStyle/>
        <a:p>
          <a:endParaRPr lang="ru-RU"/>
        </a:p>
      </dgm:t>
    </dgm:pt>
    <dgm:pt modelId="{51B02E28-AB45-4FC9-9364-7CDC0B8B6457}">
      <dgm:prSet/>
      <dgm:spPr/>
      <dgm:t>
        <a:bodyPr/>
        <a:lstStyle/>
        <a:p>
          <a:r>
            <a:rPr lang="kk-KZ" b="1" dirty="0" smtClean="0"/>
            <a:t>Болжау жұмыстарын жасауға және талдауға көмек</a:t>
          </a:r>
          <a:endParaRPr lang="ru-RU" dirty="0"/>
        </a:p>
      </dgm:t>
    </dgm:pt>
    <dgm:pt modelId="{7A29AA4A-BC09-461D-900F-73BEE54EF425}" type="parTrans" cxnId="{C953E4D2-1F2E-47F3-98B0-FBD0CF9C4FED}">
      <dgm:prSet/>
      <dgm:spPr/>
      <dgm:t>
        <a:bodyPr/>
        <a:lstStyle/>
        <a:p>
          <a:endParaRPr lang="ru-RU"/>
        </a:p>
      </dgm:t>
    </dgm:pt>
    <dgm:pt modelId="{9352EA85-5C6E-4663-8786-DF8693A06D9F}" type="sibTrans" cxnId="{C953E4D2-1F2E-47F3-98B0-FBD0CF9C4FED}">
      <dgm:prSet/>
      <dgm:spPr/>
      <dgm:t>
        <a:bodyPr/>
        <a:lstStyle/>
        <a:p>
          <a:endParaRPr lang="ru-RU"/>
        </a:p>
      </dgm:t>
    </dgm:pt>
    <dgm:pt modelId="{B0040F59-1D4D-4907-BE0B-B43A6C1A99EB}" type="pres">
      <dgm:prSet presAssocID="{C8657F75-8B9C-4991-9A52-5E96B9629C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996C9A-D956-482F-8F44-23009F3EE0E6}" type="pres">
      <dgm:prSet presAssocID="{C8657F75-8B9C-4991-9A52-5E96B9629CCD}" presName="radial" presStyleCnt="0">
        <dgm:presLayoutVars>
          <dgm:animLvl val="ctr"/>
        </dgm:presLayoutVars>
      </dgm:prSet>
      <dgm:spPr/>
    </dgm:pt>
    <dgm:pt modelId="{9CF3055A-A9CC-4864-A45F-F526BF219126}" type="pres">
      <dgm:prSet presAssocID="{FD114201-4B83-4C91-A9C0-679882C9CEB8}" presName="centerShape" presStyleLbl="vennNode1" presStyleIdx="0" presStyleCnt="8" custScaleX="131482" custScaleY="133036"/>
      <dgm:spPr/>
      <dgm:t>
        <a:bodyPr/>
        <a:lstStyle/>
        <a:p>
          <a:endParaRPr lang="ru-RU"/>
        </a:p>
      </dgm:t>
    </dgm:pt>
    <dgm:pt modelId="{C7635C20-CF7E-40E6-B2B4-5F79520B1FAB}" type="pres">
      <dgm:prSet presAssocID="{B0B58D01-52A9-486E-885E-AF297EF54504}" presName="node" presStyleLbl="vennNode1" presStyleIdx="1" presStyleCnt="8" custScaleX="159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6261B-BB4B-44B6-B429-9BC7FEFD2B31}" type="pres">
      <dgm:prSet presAssocID="{15DB22BF-9B78-47A9-B758-A402062EAD3D}" presName="node" presStyleLbl="vennNode1" presStyleIdx="2" presStyleCnt="8" custScaleX="179798" custRadScaleRad="99819" custRadScaleInc="-1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E557E-44B8-4919-8DD4-57EC27076E81}" type="pres">
      <dgm:prSet presAssocID="{A1216DE3-B915-4FA4-826F-B2FE6DB8C36F}" presName="node" presStyleLbl="vennNode1" presStyleIdx="3" presStyleCnt="8" custScaleX="177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A2CEC-C39C-4188-BCC8-723C605304F6}" type="pres">
      <dgm:prSet presAssocID="{E61AD6F4-B73A-445B-95D3-C8D94E1DFC16}" presName="node" presStyleLbl="vennNode1" presStyleIdx="4" presStyleCnt="8" custScaleX="144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54C92-5DA0-4766-9BAC-1C0448E0384A}" type="pres">
      <dgm:prSet presAssocID="{51B02E28-AB45-4FC9-9364-7CDC0B8B6457}" presName="node" presStyleLbl="vennNode1" presStyleIdx="5" presStyleCnt="8" custScaleX="13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CF179-34F2-4ACB-8285-AB6971BCEDD9}" type="pres">
      <dgm:prSet presAssocID="{0241E581-18F5-4363-980A-03DEDB7F9E92}" presName="node" presStyleLbl="vennNode1" presStyleIdx="6" presStyleCnt="8" custScaleX="186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CBB26-7F67-4B2B-BFD2-AFD63874658A}" type="pres">
      <dgm:prSet presAssocID="{D1DE31EF-DBB1-4660-9D00-79D4694C02CC}" presName="node" presStyleLbl="vennNode1" presStyleIdx="7" presStyleCnt="8" custScaleX="201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BE52B-5146-4ABF-8618-EF06E0846321}" srcId="{FD114201-4B83-4C91-A9C0-679882C9CEB8}" destId="{D1DE31EF-DBB1-4660-9D00-79D4694C02CC}" srcOrd="6" destOrd="0" parTransId="{01F604BF-3EB3-4FC6-B310-727029BC73A2}" sibTransId="{52447C48-6C5F-41A5-9774-FAD7E36B951B}"/>
    <dgm:cxn modelId="{E30ADDB5-EA60-410A-8C6F-C69443DA4B2A}" srcId="{FD114201-4B83-4C91-A9C0-679882C9CEB8}" destId="{15DB22BF-9B78-47A9-B758-A402062EAD3D}" srcOrd="1" destOrd="0" parTransId="{ED95085E-0E20-47B0-AE72-7F414AFE7BD9}" sibTransId="{F9C248A3-84EC-4857-9D21-2092273FC549}"/>
    <dgm:cxn modelId="{DEF11917-AC85-495C-81E7-86033BF63898}" type="presOf" srcId="{B0B58D01-52A9-486E-885E-AF297EF54504}" destId="{C7635C20-CF7E-40E6-B2B4-5F79520B1FAB}" srcOrd="0" destOrd="0" presId="urn:microsoft.com/office/officeart/2005/8/layout/radial3"/>
    <dgm:cxn modelId="{90CBA1E0-A06A-4190-8D05-1C3C1287B610}" type="presOf" srcId="{C8657F75-8B9C-4991-9A52-5E96B9629CCD}" destId="{B0040F59-1D4D-4907-BE0B-B43A6C1A99EB}" srcOrd="0" destOrd="0" presId="urn:microsoft.com/office/officeart/2005/8/layout/radial3"/>
    <dgm:cxn modelId="{04C584EC-F76B-48FF-9333-64F2366CC4C7}" srcId="{FD114201-4B83-4C91-A9C0-679882C9CEB8}" destId="{A1216DE3-B915-4FA4-826F-B2FE6DB8C36F}" srcOrd="2" destOrd="0" parTransId="{DEAC04EA-6A8C-421B-AEC8-C24CCE37FB0B}" sibTransId="{19DCDD19-7368-4BE9-8619-72650F34C462}"/>
    <dgm:cxn modelId="{C953E4D2-1F2E-47F3-98B0-FBD0CF9C4FED}" srcId="{FD114201-4B83-4C91-A9C0-679882C9CEB8}" destId="{51B02E28-AB45-4FC9-9364-7CDC0B8B6457}" srcOrd="4" destOrd="0" parTransId="{7A29AA4A-BC09-461D-900F-73BEE54EF425}" sibTransId="{9352EA85-5C6E-4663-8786-DF8693A06D9F}"/>
    <dgm:cxn modelId="{61D32127-FB27-4D43-A5C7-6FA1C98644C5}" type="presOf" srcId="{0241E581-18F5-4363-980A-03DEDB7F9E92}" destId="{38DCF179-34F2-4ACB-8285-AB6971BCEDD9}" srcOrd="0" destOrd="0" presId="urn:microsoft.com/office/officeart/2005/8/layout/radial3"/>
    <dgm:cxn modelId="{13B1D040-B091-46BC-AE69-186C42D91BF4}" type="presOf" srcId="{15DB22BF-9B78-47A9-B758-A402062EAD3D}" destId="{D876261B-BB4B-44B6-B429-9BC7FEFD2B31}" srcOrd="0" destOrd="0" presId="urn:microsoft.com/office/officeart/2005/8/layout/radial3"/>
    <dgm:cxn modelId="{E12AAEBD-68DE-4621-8F86-F79139129802}" type="presOf" srcId="{FD114201-4B83-4C91-A9C0-679882C9CEB8}" destId="{9CF3055A-A9CC-4864-A45F-F526BF219126}" srcOrd="0" destOrd="0" presId="urn:microsoft.com/office/officeart/2005/8/layout/radial3"/>
    <dgm:cxn modelId="{6D605920-B666-4019-97E9-B75093E33E78}" type="presOf" srcId="{51B02E28-AB45-4FC9-9364-7CDC0B8B6457}" destId="{80F54C92-5DA0-4766-9BAC-1C0448E0384A}" srcOrd="0" destOrd="0" presId="urn:microsoft.com/office/officeart/2005/8/layout/radial3"/>
    <dgm:cxn modelId="{F03E65D8-0CDA-4DAB-9614-15F15B7BA795}" srcId="{FD114201-4B83-4C91-A9C0-679882C9CEB8}" destId="{B0B58D01-52A9-486E-885E-AF297EF54504}" srcOrd="0" destOrd="0" parTransId="{5772883D-EA2B-4900-B75A-B1879D443012}" sibTransId="{9362C5D7-3368-4721-8396-9E99180EE80D}"/>
    <dgm:cxn modelId="{E1CA4A28-C2BC-47D4-A5D9-2178CC995E69}" srcId="{C8657F75-8B9C-4991-9A52-5E96B9629CCD}" destId="{FD114201-4B83-4C91-A9C0-679882C9CEB8}" srcOrd="0" destOrd="0" parTransId="{0564B1A5-D60A-4EB9-9BF8-548DF31AAD51}" sibTransId="{75870C4F-F2BD-4B48-9226-12AF0B8FE503}"/>
    <dgm:cxn modelId="{A74A63B0-2888-4AEC-9E57-C50D6A790286}" type="presOf" srcId="{E61AD6F4-B73A-445B-95D3-C8D94E1DFC16}" destId="{4B0A2CEC-C39C-4188-BCC8-723C605304F6}" srcOrd="0" destOrd="0" presId="urn:microsoft.com/office/officeart/2005/8/layout/radial3"/>
    <dgm:cxn modelId="{2966D374-D7B5-43C8-AC4B-42786EB8F3A2}" type="presOf" srcId="{A1216DE3-B915-4FA4-826F-B2FE6DB8C36F}" destId="{FD9E557E-44B8-4919-8DD4-57EC27076E81}" srcOrd="0" destOrd="0" presId="urn:microsoft.com/office/officeart/2005/8/layout/radial3"/>
    <dgm:cxn modelId="{BFAB854C-67D1-4B9B-AE30-375D180565A5}" srcId="{FD114201-4B83-4C91-A9C0-679882C9CEB8}" destId="{E61AD6F4-B73A-445B-95D3-C8D94E1DFC16}" srcOrd="3" destOrd="0" parTransId="{69D23271-0A8A-4F19-A889-FDC71EACCCA7}" sibTransId="{73FB86E8-6F47-401F-9BEB-B698A8A0DC42}"/>
    <dgm:cxn modelId="{9DD21832-F254-43D6-B580-737ADA1CE7AC}" srcId="{FD114201-4B83-4C91-A9C0-679882C9CEB8}" destId="{0241E581-18F5-4363-980A-03DEDB7F9E92}" srcOrd="5" destOrd="0" parTransId="{2FD5356A-905A-44FB-AE28-DF64B8C7BDE1}" sibTransId="{FB4FBFE0-D163-4D4A-8AB9-788E1D5B4D1B}"/>
    <dgm:cxn modelId="{2D1D1589-0C8E-4E39-96B0-7A3395927CDB}" type="presOf" srcId="{D1DE31EF-DBB1-4660-9D00-79D4694C02CC}" destId="{10BCBB26-7F67-4B2B-BFD2-AFD63874658A}" srcOrd="0" destOrd="0" presId="urn:microsoft.com/office/officeart/2005/8/layout/radial3"/>
    <dgm:cxn modelId="{D103924D-6572-490D-9FDB-28C3642797B0}" type="presParOf" srcId="{B0040F59-1D4D-4907-BE0B-B43A6C1A99EB}" destId="{C4996C9A-D956-482F-8F44-23009F3EE0E6}" srcOrd="0" destOrd="0" presId="urn:microsoft.com/office/officeart/2005/8/layout/radial3"/>
    <dgm:cxn modelId="{D580805C-D2F8-458C-9B9F-664E6F22C2D4}" type="presParOf" srcId="{C4996C9A-D956-482F-8F44-23009F3EE0E6}" destId="{9CF3055A-A9CC-4864-A45F-F526BF219126}" srcOrd="0" destOrd="0" presId="urn:microsoft.com/office/officeart/2005/8/layout/radial3"/>
    <dgm:cxn modelId="{7530E553-1057-4FE6-B2ED-4892F3990620}" type="presParOf" srcId="{C4996C9A-D956-482F-8F44-23009F3EE0E6}" destId="{C7635C20-CF7E-40E6-B2B4-5F79520B1FAB}" srcOrd="1" destOrd="0" presId="urn:microsoft.com/office/officeart/2005/8/layout/radial3"/>
    <dgm:cxn modelId="{8BEB4158-90F2-4236-BD01-D88FB577775A}" type="presParOf" srcId="{C4996C9A-D956-482F-8F44-23009F3EE0E6}" destId="{D876261B-BB4B-44B6-B429-9BC7FEFD2B31}" srcOrd="2" destOrd="0" presId="urn:microsoft.com/office/officeart/2005/8/layout/radial3"/>
    <dgm:cxn modelId="{2D0F93F3-A14E-430F-8D51-5635E514F16D}" type="presParOf" srcId="{C4996C9A-D956-482F-8F44-23009F3EE0E6}" destId="{FD9E557E-44B8-4919-8DD4-57EC27076E81}" srcOrd="3" destOrd="0" presId="urn:microsoft.com/office/officeart/2005/8/layout/radial3"/>
    <dgm:cxn modelId="{C52916AC-3BE4-4CFE-BE27-1AFA16432A9B}" type="presParOf" srcId="{C4996C9A-D956-482F-8F44-23009F3EE0E6}" destId="{4B0A2CEC-C39C-4188-BCC8-723C605304F6}" srcOrd="4" destOrd="0" presId="urn:microsoft.com/office/officeart/2005/8/layout/radial3"/>
    <dgm:cxn modelId="{1EF2A30D-50B0-4F90-87AE-21661B8B20E4}" type="presParOf" srcId="{C4996C9A-D956-482F-8F44-23009F3EE0E6}" destId="{80F54C92-5DA0-4766-9BAC-1C0448E0384A}" srcOrd="5" destOrd="0" presId="urn:microsoft.com/office/officeart/2005/8/layout/radial3"/>
    <dgm:cxn modelId="{4FB23228-1586-4D99-A6BD-46EE293E193B}" type="presParOf" srcId="{C4996C9A-D956-482F-8F44-23009F3EE0E6}" destId="{38DCF179-34F2-4ACB-8285-AB6971BCEDD9}" srcOrd="6" destOrd="0" presId="urn:microsoft.com/office/officeart/2005/8/layout/radial3"/>
    <dgm:cxn modelId="{EB046502-1353-4B42-B679-7871257675F3}" type="presParOf" srcId="{C4996C9A-D956-482F-8F44-23009F3EE0E6}" destId="{10BCBB26-7F67-4B2B-BFD2-AFD63874658A}" srcOrd="7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B70B1B-DF1C-41C5-B8F0-F716A8DEFCBC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</dgm:pt>
    <dgm:pt modelId="{B88D56AC-9A40-49D7-B1FA-46C642F6397E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ФОРМАТИВТІ БАҒАЛАУ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(ОҚЫТУ ҮШІН БАҒАЛАУ)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 мақсаты</a:t>
          </a:r>
          <a:r>
            <a:rPr lang="ru-RU" sz="11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: Оқытуды жақсарту, Бағалау формалары</a:t>
          </a: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мұғалімдерді, оқушыларды және басқа </a:t>
          </a:r>
          <a:r>
            <a:rPr lang="ru-RU" sz="11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 </a:t>
          </a:r>
          <a:r>
            <a:rPr lang="ru-RU" sz="11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үдерістің қатысушыларын оқуды жақсартуға қажет ақпаратпен қамтамасыз ететін</a:t>
          </a:r>
          <a:r>
            <a:rPr lang="ru-RU" sz="11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оқудың ағымдағы бағалануы</a:t>
          </a:r>
          <a:r>
            <a:rPr lang="ru-RU" sz="11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 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Формативті</a:t>
          </a:r>
          <a:r>
            <a:rPr lang="ru-RU" sz="11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Күнделікті іс-тәжірибеде қолданылады (әр сабақта, күнделікті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);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Прогресті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қамтамасыз ететін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КЕРІ БАЙЛАНЫС;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Оқушылар үшін 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де,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мұғалімдер үшін 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де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қолайлы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Сынып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үлгерімін тексеріп-білуге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көмектеседі;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Осылайша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формативті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 функциялары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1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қалыптастырушы және ынталандырушы</a:t>
          </a:r>
          <a:r>
            <a:rPr lang="ru-RU" sz="11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6E8B88-05FC-4644-9A1B-15DDA059300F}" type="parTrans" cxnId="{931F92F0-32BC-45D3-8EB1-B88497E99003}">
      <dgm:prSet/>
      <dgm:spPr/>
      <dgm:t>
        <a:bodyPr/>
        <a:lstStyle/>
        <a:p>
          <a:endParaRPr lang="ru-RU"/>
        </a:p>
      </dgm:t>
    </dgm:pt>
    <dgm:pt modelId="{269D705A-C044-4B92-A500-1439778C1476}" type="sibTrans" cxnId="{931F92F0-32BC-45D3-8EB1-B88497E99003}">
      <dgm:prSet/>
      <dgm:spPr/>
      <dgm:t>
        <a:bodyPr/>
        <a:lstStyle/>
        <a:p>
          <a:endParaRPr lang="ru-RU"/>
        </a:p>
      </dgm:t>
    </dgm:pt>
    <dgm:pt modelId="{6152200B-FC4E-4936-A456-59D7168293CC}">
      <dgm:prSet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СУММАТИВТІ БАҒАЛАУ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(ОҚУДЫ БАҒАЛАУ)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 мақсаты: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Қорытынды жасау</a:t>
          </a:r>
          <a:endParaRPr lang="ru-RU" sz="12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Суммативті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 Емтихан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қорытынды тестте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кесінді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бақылау 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(срез)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және 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т.б.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белгілі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уақыт аралығында оқушылардың үйренгенін көрсетеді.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Бағалау формасы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тәсілдерін мұғалім анықтайды</a:t>
          </a:r>
          <a:endParaRPr lang="ru-RU" sz="12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Бөлім бойынша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 мақсаттарын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қамтиды;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Тоқсандағы барлық бөлімдердегі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оқу мақсаттарын қамтиды;</a:t>
          </a:r>
          <a:endParaRPr lang="ru-RU" sz="12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• 15-20 минут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уақыт беріледі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• Балл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дескрипторларға сәйкес қойылады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Тоқсандық бағаға әсер етеді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(50%);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Сабаққа берілген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уақытта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b="0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орындалады</a:t>
          </a:r>
          <a:r>
            <a:rPr lang="ru-RU" sz="12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30013-5A6F-4220-AA9E-32C33BE62478}" type="parTrans" cxnId="{5C6B0D68-0DCA-43D6-9BCB-7F7743F37D52}">
      <dgm:prSet/>
      <dgm:spPr/>
      <dgm:t>
        <a:bodyPr/>
        <a:lstStyle/>
        <a:p>
          <a:endParaRPr lang="ru-RU"/>
        </a:p>
      </dgm:t>
    </dgm:pt>
    <dgm:pt modelId="{7DA06B50-5D82-4BD9-90E8-8AB82D08D11B}" type="sibTrans" cxnId="{5C6B0D68-0DCA-43D6-9BCB-7F7743F37D52}">
      <dgm:prSet/>
      <dgm:spPr/>
      <dgm:t>
        <a:bodyPr/>
        <a:lstStyle/>
        <a:p>
          <a:endParaRPr lang="ru-RU"/>
        </a:p>
      </dgm:t>
    </dgm:pt>
    <dgm:pt modelId="{811DD2F4-635A-40E7-81A2-1FFD5F88F38F}" type="pres">
      <dgm:prSet presAssocID="{67B70B1B-DF1C-41C5-B8F0-F716A8DEFCBC}" presName="compositeShape" presStyleCnt="0">
        <dgm:presLayoutVars>
          <dgm:chMax val="7"/>
          <dgm:dir/>
          <dgm:resizeHandles val="exact"/>
        </dgm:presLayoutVars>
      </dgm:prSet>
      <dgm:spPr/>
    </dgm:pt>
    <dgm:pt modelId="{EB10F244-65C6-4E5D-AD0E-B4F79905FB66}" type="pres">
      <dgm:prSet presAssocID="{B88D56AC-9A40-49D7-B1FA-46C642F6397E}" presName="circ1" presStyleLbl="vennNode1" presStyleIdx="0" presStyleCnt="2" custScaleX="95097" custScaleY="89218" custLinFactNeighborX="2310" custLinFactNeighborY="257"/>
      <dgm:spPr/>
      <dgm:t>
        <a:bodyPr/>
        <a:lstStyle/>
        <a:p>
          <a:endParaRPr lang="ru-RU"/>
        </a:p>
      </dgm:t>
    </dgm:pt>
    <dgm:pt modelId="{968B2BC2-AE8F-4510-B732-6D2390DA4223}" type="pres">
      <dgm:prSet presAssocID="{B88D56AC-9A40-49D7-B1FA-46C642F6397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909F2-2949-4FD0-AB0E-3DFC7270FCFC}" type="pres">
      <dgm:prSet presAssocID="{6152200B-FC4E-4936-A456-59D7168293CC}" presName="circ2" presStyleLbl="vennNode1" presStyleIdx="1" presStyleCnt="2" custScaleY="86385"/>
      <dgm:spPr/>
      <dgm:t>
        <a:bodyPr/>
        <a:lstStyle/>
        <a:p>
          <a:endParaRPr lang="ru-RU"/>
        </a:p>
      </dgm:t>
    </dgm:pt>
    <dgm:pt modelId="{CF57A7E0-EEB2-4308-A9AF-F4537CC0F971}" type="pres">
      <dgm:prSet presAssocID="{6152200B-FC4E-4936-A456-59D7168293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6B0D68-0DCA-43D6-9BCB-7F7743F37D52}" srcId="{67B70B1B-DF1C-41C5-B8F0-F716A8DEFCBC}" destId="{6152200B-FC4E-4936-A456-59D7168293CC}" srcOrd="1" destOrd="0" parTransId="{E8330013-5A6F-4220-AA9E-32C33BE62478}" sibTransId="{7DA06B50-5D82-4BD9-90E8-8AB82D08D11B}"/>
    <dgm:cxn modelId="{5078DC80-57C2-4F18-AB23-3275E16229D2}" type="presOf" srcId="{B88D56AC-9A40-49D7-B1FA-46C642F6397E}" destId="{968B2BC2-AE8F-4510-B732-6D2390DA4223}" srcOrd="1" destOrd="0" presId="urn:microsoft.com/office/officeart/2005/8/layout/venn1"/>
    <dgm:cxn modelId="{78628E38-A35F-4CA6-9A5A-8DC77E9656C5}" type="presOf" srcId="{6152200B-FC4E-4936-A456-59D7168293CC}" destId="{7BF909F2-2949-4FD0-AB0E-3DFC7270FCFC}" srcOrd="0" destOrd="0" presId="urn:microsoft.com/office/officeart/2005/8/layout/venn1"/>
    <dgm:cxn modelId="{931F92F0-32BC-45D3-8EB1-B88497E99003}" srcId="{67B70B1B-DF1C-41C5-B8F0-F716A8DEFCBC}" destId="{B88D56AC-9A40-49D7-B1FA-46C642F6397E}" srcOrd="0" destOrd="0" parTransId="{F96E8B88-05FC-4644-9A1B-15DDA059300F}" sibTransId="{269D705A-C044-4B92-A500-1439778C1476}"/>
    <dgm:cxn modelId="{6F38A932-9E13-415C-ADDF-9BDA43D0CD04}" type="presOf" srcId="{67B70B1B-DF1C-41C5-B8F0-F716A8DEFCBC}" destId="{811DD2F4-635A-40E7-81A2-1FFD5F88F38F}" srcOrd="0" destOrd="0" presId="urn:microsoft.com/office/officeart/2005/8/layout/venn1"/>
    <dgm:cxn modelId="{5E4F74A4-4940-4A23-A95C-6F5248F220EC}" type="presOf" srcId="{B88D56AC-9A40-49D7-B1FA-46C642F6397E}" destId="{EB10F244-65C6-4E5D-AD0E-B4F79905FB66}" srcOrd="0" destOrd="0" presId="urn:microsoft.com/office/officeart/2005/8/layout/venn1"/>
    <dgm:cxn modelId="{A1F4F5F0-D104-42A5-BB2B-AB48C15BC852}" type="presOf" srcId="{6152200B-FC4E-4936-A456-59D7168293CC}" destId="{CF57A7E0-EEB2-4308-A9AF-F4537CC0F971}" srcOrd="1" destOrd="0" presId="urn:microsoft.com/office/officeart/2005/8/layout/venn1"/>
    <dgm:cxn modelId="{8FB3DA3D-11AA-4DE0-A18D-AAABB4603542}" type="presParOf" srcId="{811DD2F4-635A-40E7-81A2-1FFD5F88F38F}" destId="{EB10F244-65C6-4E5D-AD0E-B4F79905FB66}" srcOrd="0" destOrd="0" presId="urn:microsoft.com/office/officeart/2005/8/layout/venn1"/>
    <dgm:cxn modelId="{C686E82D-E38C-4FF7-A2AA-9AB06848DDE6}" type="presParOf" srcId="{811DD2F4-635A-40E7-81A2-1FFD5F88F38F}" destId="{968B2BC2-AE8F-4510-B732-6D2390DA4223}" srcOrd="1" destOrd="0" presId="urn:microsoft.com/office/officeart/2005/8/layout/venn1"/>
    <dgm:cxn modelId="{ABBE71D1-C3FF-4889-B417-ABCCF15FCBBE}" type="presParOf" srcId="{811DD2F4-635A-40E7-81A2-1FFD5F88F38F}" destId="{7BF909F2-2949-4FD0-AB0E-3DFC7270FCFC}" srcOrd="2" destOrd="0" presId="urn:microsoft.com/office/officeart/2005/8/layout/venn1"/>
    <dgm:cxn modelId="{FDBAAFEB-DA74-486D-9A98-1C670AD23E15}" type="presParOf" srcId="{811DD2F4-635A-40E7-81A2-1FFD5F88F38F}" destId="{CF57A7E0-EEB2-4308-A9AF-F4537CC0F971}" srcOrd="3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A9AB-4C8E-4FBD-8480-98A9EFF31684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1390-D452-4702-8249-879400246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31390-D452-4702-8249-879400246B7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C21D-D2D4-4106-82E6-6F1E60E4E45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8000" b="1" i="1" u="sng" dirty="0" smtClean="0">
                <a:solidFill>
                  <a:srgbClr val="FF0000"/>
                </a:solidFill>
              </a:rPr>
              <a:t>“Тәлімгерлік есеп”</a:t>
            </a:r>
            <a:endParaRPr lang="ru-RU" sz="8000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43372" cy="2666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72560" cy="928693"/>
          </a:xfrm>
        </p:spPr>
        <p:txBody>
          <a:bodyPr>
            <a:normAutofit fontScale="90000"/>
          </a:bodyPr>
          <a:lstStyle/>
          <a:p>
            <a:r>
              <a:rPr lang="kk-KZ" b="1" i="1" u="sng" dirty="0" smtClean="0">
                <a:solidFill>
                  <a:srgbClr val="FF0000"/>
                </a:solidFill>
              </a:rPr>
              <a:t>І жарты жылдық бойынша жетістіктері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3" y="1500174"/>
            <a:ext cx="8072495" cy="4138626"/>
          </a:xfrm>
        </p:spPr>
        <p:txBody>
          <a:bodyPr/>
          <a:lstStyle/>
          <a:p>
            <a:pPr algn="l"/>
            <a:r>
              <a:rPr lang="kk-KZ" b="1" dirty="0" smtClean="0">
                <a:solidFill>
                  <a:srgbClr val="00B0F0"/>
                </a:solidFill>
              </a:rPr>
              <a:t>Аттестациядан өтті</a:t>
            </a:r>
          </a:p>
          <a:p>
            <a:pPr algn="l"/>
            <a:r>
              <a:rPr lang="kk-KZ" b="1" dirty="0" smtClean="0">
                <a:solidFill>
                  <a:srgbClr val="00B0F0"/>
                </a:solidFill>
              </a:rPr>
              <a:t>“Педагог</a:t>
            </a:r>
            <a:r>
              <a:rPr lang="ru-RU" b="1" dirty="0" smtClean="0">
                <a:solidFill>
                  <a:srgbClr val="00B0F0"/>
                </a:solidFill>
              </a:rPr>
              <a:t>-</a:t>
            </a:r>
            <a:r>
              <a:rPr lang="kk-KZ" b="1" smtClean="0">
                <a:solidFill>
                  <a:srgbClr val="00B0F0"/>
                </a:solidFill>
              </a:rPr>
              <a:t> </a:t>
            </a:r>
            <a:r>
              <a:rPr lang="kk-KZ" b="1" dirty="0" smtClean="0">
                <a:solidFill>
                  <a:srgbClr val="00B0F0"/>
                </a:solidFill>
              </a:rPr>
              <a:t>модератор” санатын алды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 жары жылдық бойынша жасалған жұмыстар нәтижесі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002060"/>
                </a:solidFill>
              </a:rPr>
              <a:t>Критериалды бағалау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ҚМЖ жасау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Оқу мақсаттарын айқындау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Сабақты құрылымдау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Әдіс -тәсілдерді тиімді қолдану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Кері байланыс жасау</a:t>
            </a:r>
          </a:p>
          <a:p>
            <a:r>
              <a:rPr lang="kk-KZ" sz="4000" b="1" dirty="0" smtClean="0">
                <a:solidFill>
                  <a:srgbClr val="002060"/>
                </a:solidFill>
              </a:rPr>
              <a:t>Нормативтік құжаттармен жұмыс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smtClean="0">
                <a:solidFill>
                  <a:srgbClr val="FF0000"/>
                </a:solidFill>
              </a:rPr>
              <a:t>Коучинг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Белсенді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әдіс-тәсілдер- сапалы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сабақ негізі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ocuments\IMG01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5992"/>
            <a:ext cx="2160053" cy="2043114"/>
          </a:xfrm>
          <a:prstGeom prst="rect">
            <a:avLst/>
          </a:prstGeom>
          <a:noFill/>
        </p:spPr>
      </p:pic>
      <p:pic>
        <p:nvPicPr>
          <p:cNvPr id="1027" name="Picture 3" descr="C:\Users\User\Documents\IMG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071678"/>
            <a:ext cx="3214678" cy="4357694"/>
          </a:xfrm>
          <a:prstGeom prst="rect">
            <a:avLst/>
          </a:prstGeom>
          <a:noFill/>
        </p:spPr>
      </p:pic>
      <p:pic>
        <p:nvPicPr>
          <p:cNvPr id="1028" name="Picture 4" descr="C:\Users\User\Documents\IMG0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929066"/>
            <a:ext cx="2786064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/>
          <a:lstStyle/>
          <a:p>
            <a:r>
              <a:rPr lang="kk-KZ" b="1" i="1" dirty="0" smtClean="0">
                <a:solidFill>
                  <a:srgbClr val="00B050"/>
                </a:solidFill>
              </a:rPr>
              <a:t>Өзара сабаққа қатысу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8501090" cy="50006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ocuments\IMG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3214710" cy="2143116"/>
          </a:xfrm>
          <a:prstGeom prst="rect">
            <a:avLst/>
          </a:prstGeom>
          <a:noFill/>
        </p:spPr>
      </p:pic>
      <p:pic>
        <p:nvPicPr>
          <p:cNvPr id="1027" name="Picture 3" descr="C:\Users\User\Documents\IMG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571612"/>
            <a:ext cx="2643206" cy="2071702"/>
          </a:xfrm>
          <a:prstGeom prst="rect">
            <a:avLst/>
          </a:prstGeom>
          <a:noFill/>
        </p:spPr>
      </p:pic>
      <p:pic>
        <p:nvPicPr>
          <p:cNvPr id="1028" name="Picture 4" descr="C:\Users\User\Documents\IMG00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572008"/>
            <a:ext cx="328611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214290"/>
          <a:ext cx="864399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Тәлім алушы туралы мәлімет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Тегі,аты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әкесінің аты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Салмағанбет Бибінұр Қайырғалиқызы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Білімі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Жоғары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Қандай оқу орнын  бітірді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Қ.Жұбанов атындағы АӨМУ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Оқу орнын бітірген жылы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2020 жыл</a:t>
            </a:r>
          </a:p>
          <a:p>
            <a:endParaRPr lang="kk-KZ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Диплом бойынша мамандығы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5В011100 - Информатика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Педагогикалық өтілі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Лауазымы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Информатика пәні мұғалімі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Тәлім алушы  жұмыс істейтін сыныптары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9 «Б», 10 «А», «Б», 11 «А», «Ә», «Б».</a:t>
            </a:r>
          </a:p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Біліктілік санаты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/>
              <a:t> </a:t>
            </a:r>
            <a:endParaRPr lang="ru-RU" dirty="0" smtClean="0"/>
          </a:p>
          <a:p>
            <a:r>
              <a:rPr lang="kk-KZ" dirty="0" smtClean="0"/>
              <a:t> </a:t>
            </a:r>
            <a:endParaRPr lang="ru-RU" dirty="0" smtClean="0"/>
          </a:p>
          <a:p>
            <a:pPr algn="just"/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103034" y="107157"/>
            <a:ext cx="2571751" cy="11787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БҰЛ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МЕН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76500" y="1339454"/>
            <a:ext cx="4191000" cy="2196703"/>
          </a:xfrm>
          <a:prstGeom prst="triangle">
            <a:avLst>
              <a:gd name="adj" fmla="val 480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751" y="3643313"/>
            <a:ext cx="2857500" cy="2035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24501" y="3643313"/>
            <a:ext cx="2857500" cy="2035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762001" y="1339454"/>
            <a:ext cx="3333751" cy="2196703"/>
          </a:xfrm>
          <a:prstGeom prst="triangle">
            <a:avLst>
              <a:gd name="adj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 flipH="1">
            <a:off x="5143501" y="1339454"/>
            <a:ext cx="3238500" cy="2250281"/>
          </a:xfrm>
          <a:prstGeom prst="triangle">
            <a:avLst>
              <a:gd name="adj" fmla="val 10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000" y="5732860"/>
            <a:ext cx="7715251" cy="9108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TextBox 17"/>
          <p:cNvSpPr txBox="1">
            <a:spLocks noChangeArrowheads="1"/>
          </p:cNvSpPr>
          <p:nvPr/>
        </p:nvSpPr>
        <p:spPr bwMode="auto">
          <a:xfrm>
            <a:off x="952501" y="1285875"/>
            <a:ext cx="247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kk-KZ" altLang="ru-RU">
                <a:latin typeface="Times New Roman" pitchFamily="18" charset="0"/>
                <a:cs typeface="Times New Roman" pitchFamily="18" charset="0"/>
              </a:rPr>
              <a:t>Не оңай болды?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Box 18"/>
          <p:cNvSpPr txBox="1">
            <a:spLocks noChangeArrowheads="1"/>
          </p:cNvSpPr>
          <p:nvPr/>
        </p:nvSpPr>
        <p:spPr bwMode="auto">
          <a:xfrm>
            <a:off x="952501" y="3589735"/>
            <a:ext cx="247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kk-KZ" altLang="ru-RU">
                <a:latin typeface="Times New Roman" pitchFamily="18" charset="0"/>
                <a:cs typeface="Times New Roman" pitchFamily="18" charset="0"/>
              </a:rPr>
              <a:t>қиындықтар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Box 19"/>
          <p:cNvSpPr txBox="1">
            <a:spLocks noChangeArrowheads="1"/>
          </p:cNvSpPr>
          <p:nvPr/>
        </p:nvSpPr>
        <p:spPr bwMode="auto">
          <a:xfrm>
            <a:off x="5715001" y="1339454"/>
            <a:ext cx="24765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kk-KZ" altLang="ru-RU" sz="1600">
                <a:latin typeface="Times New Roman" pitchFamily="18" charset="0"/>
                <a:cs typeface="Times New Roman" pitchFamily="18" charset="0"/>
              </a:rPr>
              <a:t>Нені үлгермедім?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Box 20"/>
          <p:cNvSpPr txBox="1">
            <a:spLocks noChangeArrowheads="1"/>
          </p:cNvSpPr>
          <p:nvPr/>
        </p:nvSpPr>
        <p:spPr bwMode="auto">
          <a:xfrm>
            <a:off x="6096001" y="3643313"/>
            <a:ext cx="2476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kk-KZ" altLang="ru-RU">
                <a:latin typeface="Times New Roman" pitchFamily="18" charset="0"/>
                <a:cs typeface="Times New Roman" pitchFamily="18" charset="0"/>
              </a:rPr>
              <a:t>Жетістіктер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Box 21"/>
          <p:cNvSpPr txBox="1">
            <a:spLocks noChangeArrowheads="1"/>
          </p:cNvSpPr>
          <p:nvPr/>
        </p:nvSpPr>
        <p:spPr bwMode="auto">
          <a:xfrm>
            <a:off x="762000" y="5679281"/>
            <a:ext cx="7334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altLang="ru-RU">
                <a:latin typeface="Times New Roman" pitchFamily="18" charset="0"/>
                <a:cs typeface="Times New Roman" pitchFamily="18" charset="0"/>
              </a:rPr>
              <a:t>Менің болашақтағы жоспарым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байланыс</a:t>
            </a:r>
            <a:b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“БҰЛ МЕН” </a:t>
            </a:r>
            <a:endParaRPr lang="ru-RU" sz="32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kk-KZ" alt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Не оңай болды?</a:t>
            </a:r>
            <a:endParaRPr lang="ru-RU" altLang="ru-RU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altLang="ru-RU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alt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 жоспарын құру, сабақ мақсаттарын айқындау, сабақ барысын жоспарлау.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kk-KZ" alt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alt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үлгермедім?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 сабақтарда техникалық ақаулар салдарынан сабақтын маңыздылығын, басты проблемасын аша алмау.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kk-KZ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барлығымен байланыс орнату және сабаққа 100</a:t>
            </a:r>
            <a:r>
              <a:rPr lang="en-US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қатысымның болмауы.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kk-KZ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уақыт ішінде сабақ мақсаттарына қол жеткізіп, оқушылардың көпшілігімен кері байланыс орнату</a:t>
            </a:r>
          </a:p>
          <a:p>
            <a:pPr>
              <a:spcBef>
                <a:spcPts val="0"/>
              </a:spcBef>
              <a:defRPr/>
            </a:pP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Менің болашақтағы жоспарым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kk-KZ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 де платформалар қызметін қосып, оқушылардың сабаққа деген қызығушылығын арттыру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kk-KZ" sz="51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(Кәсіби әңгімелерден  </a:t>
            </a:r>
            <a:r>
              <a:rPr lang="kk-KZ" sz="5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Кері байланыстар</a:t>
            </a:r>
            <a:r>
              <a:rPr lang="kk-KZ" sz="51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kk-KZ" b="1" i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/>
              <a:t>Сапалы</a:t>
            </a:r>
            <a:r>
              <a:rPr lang="ru-RU" dirty="0" smtClean="0"/>
              <a:t> </a:t>
            </a:r>
            <a:r>
              <a:rPr lang="ru-RU" dirty="0" err="1" smtClean="0"/>
              <a:t>нәтижеге әкелетін критерийлер</a:t>
            </a:r>
            <a:r>
              <a:rPr lang="ru-RU" dirty="0" smtClean="0"/>
              <a:t> </a:t>
            </a:r>
            <a:r>
              <a:rPr lang="ru-RU" dirty="0" err="1" smtClean="0"/>
              <a:t>құрастыруда оқу мақсаттарын басшылыққа алу</a:t>
            </a:r>
            <a:r>
              <a:rPr lang="ru-RU" dirty="0" smtClean="0"/>
              <a:t> </a:t>
            </a:r>
            <a:r>
              <a:rPr lang="ru-RU" dirty="0" err="1" smtClean="0"/>
              <a:t>қажеттігін; Оқушылардың жеке</a:t>
            </a:r>
            <a:r>
              <a:rPr lang="ru-RU" dirty="0" smtClean="0"/>
              <a:t> </a:t>
            </a:r>
            <a:r>
              <a:rPr lang="ru-RU" dirty="0" err="1" smtClean="0"/>
              <a:t>ерекшлеліктерін</a:t>
            </a:r>
            <a:r>
              <a:rPr lang="ru-RU" dirty="0" smtClean="0"/>
              <a:t> </a:t>
            </a:r>
            <a:r>
              <a:rPr lang="ru-RU" dirty="0" err="1" smtClean="0"/>
              <a:t>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бағалау дескрипторларын</a:t>
            </a:r>
            <a:r>
              <a:rPr lang="ru-RU" dirty="0" smtClean="0"/>
              <a:t> </a:t>
            </a:r>
            <a:r>
              <a:rPr lang="ru-RU" dirty="0" err="1" smtClean="0"/>
              <a:t>дұрыс құру маңыздылығын; Сабақ барысында</a:t>
            </a:r>
            <a:r>
              <a:rPr lang="ru-RU" dirty="0" smtClean="0"/>
              <a:t> к</a:t>
            </a:r>
            <a:r>
              <a:rPr lang="kk-KZ" dirty="0" smtClean="0"/>
              <a:t>ө</a:t>
            </a:r>
            <a:r>
              <a:rPr lang="ru-RU" dirty="0" err="1" smtClean="0"/>
              <a:t>рсетілген</a:t>
            </a:r>
            <a:r>
              <a:rPr lang="ru-RU" dirty="0" smtClean="0"/>
              <a:t> </a:t>
            </a:r>
            <a:r>
              <a:rPr lang="ru-RU" dirty="0" err="1" smtClean="0"/>
              <a:t>мақсаттарға жету</a:t>
            </a:r>
            <a:r>
              <a:rPr lang="ru-RU" dirty="0" smtClean="0"/>
              <a:t> </a:t>
            </a:r>
            <a:r>
              <a:rPr lang="ru-RU" dirty="0" err="1" smtClean="0"/>
              <a:t>және кері</a:t>
            </a:r>
            <a:r>
              <a:rPr lang="ru-RU" dirty="0" smtClean="0"/>
              <a:t> </a:t>
            </a:r>
            <a:r>
              <a:rPr lang="ru-RU" dirty="0" err="1" smtClean="0"/>
              <a:t>байланыс</a:t>
            </a:r>
            <a:r>
              <a:rPr lang="ru-RU" dirty="0" smtClean="0"/>
              <a:t> </a:t>
            </a:r>
            <a:r>
              <a:rPr lang="ru-RU" dirty="0" err="1" smtClean="0"/>
              <a:t>үшін әдіс- тәсіл түрлері және оларды</a:t>
            </a:r>
            <a:r>
              <a:rPr lang="ru-RU" dirty="0" smtClean="0"/>
              <a:t> </a:t>
            </a:r>
            <a:r>
              <a:rPr lang="ru-RU" dirty="0" err="1" smtClean="0"/>
              <a:t>тиімді</a:t>
            </a:r>
            <a:r>
              <a:rPr lang="ru-RU" dirty="0" smtClean="0"/>
              <a:t> </a:t>
            </a:r>
            <a:r>
              <a:rPr lang="ru-RU" dirty="0" err="1" smtClean="0"/>
              <a:t>қолдану білу</a:t>
            </a:r>
            <a:r>
              <a:rPr lang="ru-RU" dirty="0" smtClean="0"/>
              <a:t> </a:t>
            </a:r>
            <a:r>
              <a:rPr lang="ru-RU" dirty="0" err="1" smtClean="0"/>
              <a:t>маңыздалығы; Сабақтың </a:t>
            </a:r>
            <a:r>
              <a:rPr lang="ru-RU" dirty="0" smtClean="0"/>
              <a:t>3 </a:t>
            </a:r>
            <a:r>
              <a:rPr lang="ru-RU" dirty="0" err="1" smtClean="0"/>
              <a:t>кезеңі бойынша</a:t>
            </a:r>
            <a:r>
              <a:rPr lang="ru-RU" dirty="0" smtClean="0"/>
              <a:t> </a:t>
            </a:r>
            <a:r>
              <a:rPr lang="ru-RU" dirty="0" err="1" smtClean="0"/>
              <a:t>уақытты тиімді</a:t>
            </a:r>
            <a:r>
              <a:rPr lang="ru-RU" dirty="0" smtClean="0"/>
              <a:t> </a:t>
            </a:r>
            <a:r>
              <a:rPr lang="ru-RU" dirty="0" err="1" smtClean="0"/>
              <a:t>қолдану қажеттілігін</a:t>
            </a:r>
            <a:r>
              <a:rPr lang="ru-RU" dirty="0" smtClean="0"/>
              <a:t>; </a:t>
            </a:r>
            <a:r>
              <a:rPr lang="ru-RU" dirty="0" err="1" smtClean="0"/>
              <a:t>сабақты даярлауда</a:t>
            </a:r>
            <a:r>
              <a:rPr lang="ru-RU" dirty="0" smtClean="0"/>
              <a:t> ҚМЖ </a:t>
            </a:r>
            <a:r>
              <a:rPr lang="ru-RU" dirty="0" err="1" smtClean="0"/>
              <a:t>үлгісін дұрыс толыруды</a:t>
            </a:r>
            <a:r>
              <a:rPr lang="ru-RU" dirty="0" smtClean="0"/>
              <a:t> </a:t>
            </a:r>
            <a:r>
              <a:rPr lang="ru-RU" dirty="0" err="1" smtClean="0"/>
              <a:t>білдім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МЕН БІЛГЕН 3 МӘЛІМЕТ:</a:t>
            </a:r>
          </a:p>
          <a:p>
            <a:r>
              <a:rPr lang="ru-RU" dirty="0" err="1" smtClean="0"/>
              <a:t>ҚР-да критериалды</a:t>
            </a:r>
            <a:r>
              <a:rPr lang="ru-RU" dirty="0" smtClean="0"/>
              <a:t> </a:t>
            </a:r>
            <a:r>
              <a:rPr lang="ru-RU" dirty="0" err="1" smtClean="0"/>
              <a:t>жүйе арқылы оқытылатындығы; оқушылардың әр даралық өзіндік ерекшеліктеріне</a:t>
            </a:r>
            <a:r>
              <a:rPr lang="ru-RU" dirty="0" smtClean="0"/>
              <a:t> </a:t>
            </a:r>
            <a:r>
              <a:rPr lang="ru-RU" dirty="0" err="1" smtClean="0"/>
              <a:t>орай</a:t>
            </a:r>
            <a:r>
              <a:rPr lang="ru-RU" dirty="0" smtClean="0"/>
              <a:t> </a:t>
            </a:r>
            <a:r>
              <a:rPr lang="ru-RU" dirty="0" err="1" smtClean="0"/>
              <a:t>сабақ барысы</a:t>
            </a:r>
            <a:r>
              <a:rPr lang="ru-RU" dirty="0" smtClean="0"/>
              <a:t> </a:t>
            </a:r>
            <a:r>
              <a:rPr lang="ru-RU" dirty="0" err="1" smtClean="0"/>
              <a:t>жәәне тапсырмалар</a:t>
            </a:r>
            <a:r>
              <a:rPr lang="ru-RU" dirty="0" smtClean="0"/>
              <a:t> </a:t>
            </a:r>
            <a:r>
              <a:rPr lang="ru-RU" dirty="0" err="1" smtClean="0"/>
              <a:t>қолданылатыны, яғни саралап</a:t>
            </a:r>
            <a:r>
              <a:rPr lang="ru-RU" dirty="0" smtClean="0"/>
              <a:t> </a:t>
            </a:r>
            <a:r>
              <a:rPr lang="ru-RU" dirty="0" err="1" smtClean="0"/>
              <a:t>оқыту технологиясының маңыздылығын; Критериалды</a:t>
            </a:r>
            <a:r>
              <a:rPr lang="ru-RU" dirty="0" smtClean="0"/>
              <a:t> </a:t>
            </a:r>
            <a:r>
              <a:rPr lang="ru-RU" dirty="0" err="1" smtClean="0"/>
              <a:t>бағалау маңыздылығы </a:t>
            </a:r>
            <a:r>
              <a:rPr lang="ru-RU" dirty="0" smtClean="0"/>
              <a:t>мен </a:t>
            </a:r>
            <a:r>
              <a:rPr lang="ru-RU" dirty="0" err="1" smtClean="0"/>
              <a:t>ерекшеліктерін</a:t>
            </a:r>
            <a:r>
              <a:rPr lang="ru-RU" dirty="0" smtClean="0"/>
              <a:t> </a:t>
            </a:r>
            <a:r>
              <a:rPr lang="ru-RU" dirty="0" err="1" smtClean="0"/>
              <a:t>білемін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МЕН КӨБІРЕК БІЛГІМ КЕЛГЕН 2 МӘЛІМЕТ:</a:t>
            </a:r>
            <a:r>
              <a:rPr lang="ru-RU" dirty="0" smtClean="0"/>
              <a:t> </a:t>
            </a:r>
          </a:p>
          <a:p>
            <a:r>
              <a:rPr lang="ru-RU" dirty="0" err="1" smtClean="0"/>
              <a:t>Сабақтың қысқа мерзімді</a:t>
            </a:r>
            <a:r>
              <a:rPr lang="ru-RU" dirty="0" smtClean="0"/>
              <a:t> </a:t>
            </a:r>
            <a:r>
              <a:rPr lang="ru-RU" dirty="0" err="1" smtClean="0"/>
              <a:t>жоспарын</a:t>
            </a:r>
            <a:r>
              <a:rPr lang="ru-RU" dirty="0" smtClean="0"/>
              <a:t> </a:t>
            </a:r>
            <a:r>
              <a:rPr lang="ru-RU" dirty="0" err="1" smtClean="0"/>
              <a:t>тиімді</a:t>
            </a:r>
            <a:r>
              <a:rPr lang="ru-RU" dirty="0" smtClean="0"/>
              <a:t>, тез </a:t>
            </a:r>
            <a:r>
              <a:rPr lang="ru-RU" dirty="0" err="1" smtClean="0"/>
              <a:t>әрі нәтижелі құруды жоспарлау</a:t>
            </a:r>
            <a:r>
              <a:rPr lang="ru-RU" dirty="0" smtClean="0"/>
              <a:t>, </a:t>
            </a:r>
            <a:r>
              <a:rPr lang="ru-RU" dirty="0" err="1" smtClean="0"/>
              <a:t>сабақ барысында</a:t>
            </a:r>
            <a:r>
              <a:rPr lang="ru-RU" dirty="0" smtClean="0"/>
              <a:t> </a:t>
            </a:r>
            <a:r>
              <a:rPr lang="ru-RU" dirty="0" err="1" smtClean="0"/>
              <a:t>әдістер </a:t>
            </a:r>
            <a:r>
              <a:rPr lang="ru-RU" dirty="0" smtClean="0"/>
              <a:t>мен </a:t>
            </a:r>
            <a:r>
              <a:rPr lang="ru-RU" dirty="0" err="1" smtClean="0"/>
              <a:t>технологияларды</a:t>
            </a:r>
            <a:r>
              <a:rPr lang="ru-RU" dirty="0" smtClean="0"/>
              <a:t> </a:t>
            </a:r>
            <a:r>
              <a:rPr lang="ru-RU" dirty="0" err="1" smtClean="0"/>
              <a:t>қалай ыңтайлы</a:t>
            </a:r>
            <a:r>
              <a:rPr lang="ru-RU" dirty="0" smtClean="0"/>
              <a:t>,</a:t>
            </a:r>
            <a:r>
              <a:rPr lang="ru-RU" dirty="0" err="1" smtClean="0"/>
              <a:t>тиімді</a:t>
            </a:r>
            <a:r>
              <a:rPr lang="ru-RU" dirty="0" smtClean="0"/>
              <a:t> </a:t>
            </a:r>
            <a:r>
              <a:rPr lang="ru-RU" dirty="0" err="1" smtClean="0"/>
              <a:t>қолдану жіне</a:t>
            </a:r>
            <a:r>
              <a:rPr lang="ru-RU" dirty="0" smtClean="0"/>
              <a:t> </a:t>
            </a:r>
            <a:r>
              <a:rPr lang="ru-RU" dirty="0" err="1" smtClean="0"/>
              <a:t>таңдау </a:t>
            </a:r>
            <a:r>
              <a:rPr lang="ru-RU" dirty="0" err="1" smtClean="0">
                <a:solidFill>
                  <a:srgbClr val="FF0000"/>
                </a:solidFill>
              </a:rPr>
              <a:t>білуді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білгім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келеді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ЕСТЕ САҚТАУ ҚАЖЕТ 1 МАҢЫЗДЫ МӘЛІМЕТ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Сабаққа қойылған оқу мақсатарымен </a:t>
            </a:r>
            <a:r>
              <a:rPr lang="ru-RU" dirty="0" smtClean="0"/>
              <a:t>мен </a:t>
            </a:r>
            <a:r>
              <a:rPr lang="ru-RU" dirty="0" err="1" smtClean="0"/>
              <a:t>бағалау критерийлерін</a:t>
            </a:r>
            <a:r>
              <a:rPr lang="ru-RU" dirty="0" smtClean="0"/>
              <a:t>  </a:t>
            </a:r>
            <a:r>
              <a:rPr lang="ru-RU" dirty="0" err="1" smtClean="0"/>
              <a:t>сабақ бойы</a:t>
            </a:r>
            <a:r>
              <a:rPr lang="ru-RU" dirty="0" smtClean="0"/>
              <a:t> </a:t>
            </a:r>
            <a:r>
              <a:rPr lang="ru-RU" dirty="0" err="1" smtClean="0"/>
              <a:t>қолданып</a:t>
            </a:r>
            <a:r>
              <a:rPr lang="ru-RU" dirty="0" smtClean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мақсаттарға жетуді</a:t>
            </a:r>
            <a:r>
              <a:rPr lang="ru-RU" dirty="0" smtClean="0"/>
              <a:t> </a:t>
            </a:r>
            <a:r>
              <a:rPr lang="ru-RU" dirty="0" err="1" smtClean="0"/>
              <a:t>естен</a:t>
            </a:r>
            <a:r>
              <a:rPr lang="ru-RU" dirty="0" smtClean="0"/>
              <a:t> </a:t>
            </a:r>
            <a:r>
              <a:rPr lang="ru-RU" dirty="0" err="1" smtClean="0"/>
              <a:t>шығармау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58204" cy="85725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кручинг</a:t>
            </a:r>
            <a:r>
              <a:rPr lang="ru-RU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“Критериалды бағалау” </a:t>
            </a:r>
            <a:b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(кері байланыс) </a:t>
            </a:r>
            <a:b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-123825" y="1785926"/>
          <a:ext cx="9267825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373</Words>
  <Application>Microsoft Office PowerPoint</Application>
  <PresentationFormat>Экран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“Тәлімгерлік есеп”</vt:lpstr>
      <vt:lpstr> Коучинг  «Белсенді әдіс-тәсілдер- сапалы сабақ негізі» </vt:lpstr>
      <vt:lpstr>Өзара сабаққа қатысу</vt:lpstr>
      <vt:lpstr>Слайд 4</vt:lpstr>
      <vt:lpstr>Тәлім алушы туралы мәлімет</vt:lpstr>
      <vt:lpstr>Слайд 6</vt:lpstr>
      <vt:lpstr>Кері байланыс “БҰЛ МЕН” </vt:lpstr>
      <vt:lpstr>Слайд 8</vt:lpstr>
      <vt:lpstr>   Онлайн кручинг тақырыбы: “Критериалды бағалау”  (кері байланыс)      </vt:lpstr>
      <vt:lpstr>І жарты жылдық бойынша жетістіктері</vt:lpstr>
      <vt:lpstr>І жары жылдық бойынша жасалған жұмыстар нәтижесі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Ұлттық  жоспардың басты мақсаттарының бірі-оқушылардың функционалдық сауаттылығын дамыту.</dc:title>
  <dc:creator>User</dc:creator>
  <cp:lastModifiedBy>User</cp:lastModifiedBy>
  <cp:revision>64</cp:revision>
  <dcterms:created xsi:type="dcterms:W3CDTF">2016-01-06T07:58:55Z</dcterms:created>
  <dcterms:modified xsi:type="dcterms:W3CDTF">2021-02-01T10:34:13Z</dcterms:modified>
</cp:coreProperties>
</file>